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5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57"/>
    <a:srgbClr val="498178"/>
    <a:srgbClr val="200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5"/>
    <p:restoredTop sz="94664"/>
  </p:normalViewPr>
  <p:slideViewPr>
    <p:cSldViewPr snapToGrid="0" snapToObjects="1">
      <p:cViewPr varScale="1">
        <p:scale>
          <a:sx n="107" d="100"/>
          <a:sy n="107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DB43-AADF-6C48-8809-2ADD338937F8}" type="datetimeFigureOut">
              <a:rPr lang="en-US" smtClean="0"/>
              <a:t>12/23/2019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E9FF3-881C-4D48-A7EB-EBFEFA443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5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1D91D3-5C79-E041-9026-A175E5564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8732" y="301573"/>
            <a:ext cx="2134537" cy="11632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8D991F2-C20D-B745-A3B4-3120E2DBD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HintonBurdick.com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A62A4-C4B7-7641-A6F9-712B11390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9FC10-645D-9F4C-917C-A881DCEE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16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39D84A-76E3-6243-9B79-0D7F516E2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162" y="6258622"/>
            <a:ext cx="2222038" cy="490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CF16F-9813-6749-B965-1A8D5EA7AF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853" y="6471271"/>
            <a:ext cx="57145" cy="1714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0A82B4-6173-3448-95BC-BFD345B1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8400" y="6356350"/>
            <a:ext cx="30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384E-A513-3F4D-813C-B21F1AF28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53F3EB-8C9C-5545-BBB1-1ABBEEFC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HintonBurdick.com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B79A-8CD5-5148-A49E-6BADFA53A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CEBA7-41CA-CA4A-A0B9-BF4643BF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75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B10225-7338-A94F-B470-6F74A12FF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162" y="6258622"/>
            <a:ext cx="2222038" cy="490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31485-1E79-4F46-8852-085ECF933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853" y="6471271"/>
            <a:ext cx="57145" cy="1714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6F68F7-144A-D04C-A74F-BA6118F59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8400" y="6356350"/>
            <a:ext cx="30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384E-A513-3F4D-813C-B21F1AF28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BB3E155-D4CB-9E43-916B-53755ADA7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HintonBurdick.com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27FC5-ACDE-154C-8924-F84B04555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30719-5185-A743-968C-36C2216D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02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552A3E9-3218-2340-A9E9-0FCD3C9EE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162" y="6258622"/>
            <a:ext cx="2222038" cy="490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6B6FC4-CE9D-C549-9E2D-7B6362A04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853" y="6471271"/>
            <a:ext cx="57145" cy="17143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6CEF59-A017-CD4B-B116-69787802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8400" y="6356350"/>
            <a:ext cx="30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384E-A513-3F4D-813C-B21F1AF28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D3D995E-A2D3-DA4E-AE4F-E77A81BCA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HintonBurdick.com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1009-FC48-DB4B-A418-DCC515088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63641-774B-B549-902C-79D8FEC8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54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8B661D-C501-0D4D-A757-40CB38023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50" y="301573"/>
            <a:ext cx="2400300" cy="130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30E544-C94B-ED4A-8FA3-DBFF5D139C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1300" y="1384300"/>
            <a:ext cx="4089400" cy="408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D8D35-7B14-624A-B700-387245BF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C34A9-CB89-2B4A-BD1B-7383AD112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9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F25F970-4C55-0243-B004-1DE8A9E63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162" y="6258622"/>
            <a:ext cx="2222038" cy="490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790354-EA9C-9A4F-A2E3-7343186918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853" y="6471271"/>
            <a:ext cx="57145" cy="17143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52E4302-98A4-CF41-9A4E-700521882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8400" y="6356350"/>
            <a:ext cx="30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384E-A513-3F4D-813C-B21F1AF28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D69546-FFD2-0741-87A8-B47FB6002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HintonBurdick.com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B5F80-7383-FB4F-8FFB-B3A062EAC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CFD9-58EC-E348-88F6-76E405367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F2A24-8383-6A49-B065-7B018A70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75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15758F7-EED7-F544-887F-00A667542A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162" y="6258622"/>
            <a:ext cx="2222038" cy="490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AD0B34-D1BB-E44E-83EB-AF339693E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853" y="6471271"/>
            <a:ext cx="57145" cy="17143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1BB20C-988C-7743-BA5F-4B3189D84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58400" y="6356350"/>
            <a:ext cx="30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384E-A513-3F4D-813C-B21F1AF28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484560-159C-D54E-A32C-EB25E2157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HintonBurdick.com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F6A6E-3CCD-544F-8664-10791B80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996C3-6805-1749-830C-0F39BE104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F26D8-A291-ED4F-92A8-7DB48D5DA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9233-6FCE-9148-8A50-0E31B64FD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C026A-6125-2841-BDDF-31C9023E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42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FEA3A6-564F-FB4E-BAB6-7F47CF3E4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1300" y="1384300"/>
            <a:ext cx="4089400" cy="408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5B0960-1D69-5546-BBC2-C0A94099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7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1B5B8-A08B-F34C-8E2B-97A7E48E7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057" y="1266721"/>
            <a:ext cx="5983886" cy="32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191EF3-CC57-474E-9B33-211B02CB5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162" y="6258622"/>
            <a:ext cx="2222038" cy="490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C2397-75EB-0E42-AC76-32E1FAD9A4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853" y="6471271"/>
            <a:ext cx="57145" cy="17143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DAB14C-E87B-1D40-8B48-23E63C8E2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8400" y="6356350"/>
            <a:ext cx="30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384E-A513-3F4D-813C-B21F1AF28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C5BC5B-0A7A-2246-BF08-BBB968F44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HintonBurdick.com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E62E9-60A3-F347-A951-15D800B9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6CC91-E36D-E64E-A25F-37A181589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20868-25A9-5E4C-8854-FD276859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07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378E2E-9B12-EF4A-AEE8-8985B5116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162" y="6258622"/>
            <a:ext cx="2222038" cy="490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3F9C8-11C4-0A43-A8F7-D0BBBF778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853" y="6471271"/>
            <a:ext cx="57145" cy="17143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B7F868-731C-7144-B80C-B1F96FDE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8400" y="6356350"/>
            <a:ext cx="30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384E-A513-3F4D-813C-B21F1AF28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E74571-A6A2-D345-B8F8-BA120060D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HintonBurdick.com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67097-2500-DB4A-A76A-9700243BE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E81F4-469B-8044-B240-9169729DC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47AFD-65FA-6C4F-9B14-CF630908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41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11">
            <a:extLst>
              <a:ext uri="{FF2B5EF4-FFF2-40B4-BE49-F238E27FC236}">
                <a16:creationId xmlns:a16="http://schemas.microsoft.com/office/drawing/2014/main" id="{C2920536-68B1-0F40-B727-E99716DBA321}"/>
              </a:ext>
            </a:extLst>
          </p:cNvPr>
          <p:cNvSpPr/>
          <p:nvPr userDrawn="1"/>
        </p:nvSpPr>
        <p:spPr>
          <a:xfrm>
            <a:off x="8107604" y="2109600"/>
            <a:ext cx="8168792" cy="4748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238B539-C78F-3148-B7EE-2C88298B52A5}"/>
              </a:ext>
            </a:extLst>
          </p:cNvPr>
          <p:cNvSpPr/>
          <p:nvPr userDrawn="1"/>
        </p:nvSpPr>
        <p:spPr>
          <a:xfrm>
            <a:off x="9293902" y="2109600"/>
            <a:ext cx="5811186" cy="4748400"/>
          </a:xfrm>
          <a:prstGeom prst="triangl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72975E02-EABA-4247-BC23-EB5CEE95A720}"/>
              </a:ext>
            </a:extLst>
          </p:cNvPr>
          <p:cNvSpPr/>
          <p:nvPr userDrawn="1"/>
        </p:nvSpPr>
        <p:spPr>
          <a:xfrm>
            <a:off x="10508105" y="2109600"/>
            <a:ext cx="3384432" cy="4748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F50B9-827A-AC4D-9A84-E9AFD87AA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688CB5-8C02-C440-9113-928DAA8C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86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58D-0320-4F11-960F-0D2FBFB72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AF384E-A513-3F4D-813C-B21F1AF2858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4866F-8208-4E90-89B4-AD16B9EB6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HintonBurdick.com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AF314-410F-4786-8D65-C0A25F8D5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54823"/>
            <a:ext cx="10515600" cy="2322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498178"/>
                </a:solidFill>
              </a:rPr>
              <a:t>Fiscal </a:t>
            </a:r>
            <a:r>
              <a:rPr lang="en-US" sz="7200" dirty="0">
                <a:solidFill>
                  <a:srgbClr val="498178"/>
                </a:solidFill>
              </a:rPr>
              <a:t>Year </a:t>
            </a:r>
            <a:r>
              <a:rPr lang="en-US" sz="7200" dirty="0" smtClean="0">
                <a:solidFill>
                  <a:srgbClr val="498178"/>
                </a:solidFill>
              </a:rPr>
              <a:t>2019</a:t>
            </a:r>
            <a:r>
              <a:rPr lang="en-US" sz="7200" dirty="0">
                <a:solidFill>
                  <a:srgbClr val="498178"/>
                </a:solidFill>
              </a:rPr>
              <a:t/>
            </a:r>
            <a:br>
              <a:rPr lang="en-US" sz="7200" dirty="0">
                <a:solidFill>
                  <a:srgbClr val="498178"/>
                </a:solidFill>
              </a:rPr>
            </a:br>
            <a:r>
              <a:rPr lang="en-US" sz="7200" dirty="0">
                <a:solidFill>
                  <a:srgbClr val="498178"/>
                </a:solidFill>
              </a:rPr>
              <a:t>Audit Presentation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7" y="282948"/>
            <a:ext cx="35782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178859" y="5271247"/>
            <a:ext cx="9713259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Cumulatively, over the past five years,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revenues have exceeded expenses by $86,353. </a:t>
            </a:r>
            <a:endParaRPr lang="en-US" sz="2000" b="1" dirty="0" smtClean="0">
              <a:solidFill>
                <a:srgbClr val="192857"/>
              </a:solidFill>
              <a:latin typeface="Lato" panose="020F0502020204030203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In fiscal year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2019,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revenues exceeded expenses by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$72,390.</a:t>
            </a:r>
            <a:endParaRPr lang="en-US" sz="2000" b="1" dirty="0" smtClean="0">
              <a:solidFill>
                <a:srgbClr val="192857"/>
              </a:solidFill>
              <a:latin typeface="Lato" panose="020F05020202040302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70" y="617668"/>
            <a:ext cx="8496524" cy="44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178859" y="5181922"/>
            <a:ext cx="10515600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b="1" dirty="0" smtClean="0">
              <a:solidFill>
                <a:srgbClr val="192857"/>
              </a:solidFill>
              <a:latin typeface="Lato" panose="020F0502020204030203"/>
            </a:endParaRPr>
          </a:p>
          <a:p>
            <a:r>
              <a:rPr lang="en-US" altLang="en-US" sz="2000" dirty="0" smtClean="0">
                <a:solidFill>
                  <a:srgbClr val="192857"/>
                </a:solidFill>
                <a:latin typeface="Verdana" panose="020B0604030504040204" pitchFamily="34" charset="0"/>
              </a:rPr>
              <a:t>The Sanitation Fund has not reported any cash balances for </a:t>
            </a:r>
            <a:r>
              <a:rPr lang="en-US" altLang="en-US" sz="2000" dirty="0" smtClean="0">
                <a:solidFill>
                  <a:srgbClr val="192857"/>
                </a:solidFill>
                <a:latin typeface="Verdana" panose="020B0604030504040204" pitchFamily="34" charset="0"/>
              </a:rPr>
              <a:t>four </a:t>
            </a:r>
            <a:r>
              <a:rPr lang="en-US" altLang="en-US" sz="2000" dirty="0">
                <a:solidFill>
                  <a:srgbClr val="192857"/>
                </a:solidFill>
                <a:latin typeface="Verdana" panose="020B0604030504040204" pitchFamily="34" charset="0"/>
              </a:rPr>
              <a:t>o</a:t>
            </a:r>
            <a:r>
              <a:rPr lang="en-US" altLang="en-US" sz="2000" dirty="0" smtClean="0">
                <a:solidFill>
                  <a:srgbClr val="192857"/>
                </a:solidFill>
                <a:latin typeface="Verdana" panose="020B0604030504040204" pitchFamily="34" charset="0"/>
              </a:rPr>
              <a:t>f the past five </a:t>
            </a:r>
            <a:r>
              <a:rPr lang="en-US" altLang="en-US" sz="2000" dirty="0" smtClean="0">
                <a:solidFill>
                  <a:srgbClr val="192857"/>
                </a:solidFill>
                <a:latin typeface="Verdana" panose="020B0604030504040204" pitchFamily="34" charset="0"/>
              </a:rPr>
              <a:t>years.  </a:t>
            </a:r>
            <a:endParaRPr lang="en-US" altLang="en-US" sz="2000" dirty="0">
              <a:solidFill>
                <a:srgbClr val="192857"/>
              </a:solidFill>
              <a:latin typeface="Verdana" panose="020B0604030504040204" pitchFamily="34" charset="0"/>
            </a:endParaRPr>
          </a:p>
          <a:p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27" y="600186"/>
            <a:ext cx="7534602" cy="45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178859" y="5271247"/>
            <a:ext cx="9713259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Cumulatively, over the past five years, revenues have exceeded expenses by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$416,651. </a:t>
            </a:r>
            <a:endParaRPr lang="en-US" sz="2000" b="1" dirty="0" smtClean="0">
              <a:solidFill>
                <a:srgbClr val="192857"/>
              </a:solidFill>
              <a:latin typeface="Lato" panose="020F05020202040302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57" y="487007"/>
            <a:ext cx="8688659" cy="44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178859" y="5181922"/>
            <a:ext cx="10515600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b="1" dirty="0" smtClean="0">
              <a:solidFill>
                <a:srgbClr val="192857"/>
              </a:solidFill>
              <a:latin typeface="Lato" panose="020F0502020204030203"/>
            </a:endParaRPr>
          </a:p>
          <a:p>
            <a:r>
              <a:rPr lang="en-US" altLang="en-US" sz="2000" dirty="0" smtClean="0">
                <a:solidFill>
                  <a:srgbClr val="192857"/>
                </a:solidFill>
                <a:latin typeface="Verdana" panose="020B0604030504040204" pitchFamily="34" charset="0"/>
              </a:rPr>
              <a:t>The cash balance in the Queen Mine fund has increased $368,033 over the past five years.  </a:t>
            </a:r>
            <a:endParaRPr lang="en-US" altLang="en-US" sz="2000" dirty="0">
              <a:solidFill>
                <a:srgbClr val="192857"/>
              </a:solidFill>
              <a:latin typeface="Verdana" panose="020B0604030504040204" pitchFamily="34" charset="0"/>
            </a:endParaRPr>
          </a:p>
          <a:p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37" y="652854"/>
            <a:ext cx="8425703" cy="45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972671" y="789216"/>
            <a:ext cx="10515600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9600" b="1" dirty="0" smtClean="0"/>
              <a:t>Thank You!</a:t>
            </a:r>
            <a:endParaRPr lang="en-US" sz="9600" b="1" dirty="0" smtClean="0">
              <a:solidFill>
                <a:srgbClr val="498178"/>
              </a:solidFill>
              <a:latin typeface="Lato" panose="020F0502020204030203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205754" y="2824204"/>
            <a:ext cx="10515600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498178"/>
                </a:solidFill>
                <a:latin typeface="Lato" panose="020F0502020204030203"/>
              </a:rPr>
              <a:t>Thank you for the opportunity to work with the City.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498178"/>
                </a:solidFill>
                <a:latin typeface="Lato" panose="020F0502020204030203"/>
              </a:rPr>
              <a:t>Thanks to all City employees that assisted with the audit.</a:t>
            </a:r>
          </a:p>
        </p:txBody>
      </p:sp>
    </p:spTree>
    <p:extLst>
      <p:ext uri="{BB962C8B-B14F-4D97-AF65-F5344CB8AC3E}">
        <p14:creationId xmlns:p14="http://schemas.microsoft.com/office/powerpoint/2010/main" val="12853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C5E7004-B6B3-452D-960A-C293D23A821E}"/>
              </a:ext>
            </a:extLst>
          </p:cNvPr>
          <p:cNvSpPr txBox="1">
            <a:spLocks/>
          </p:cNvSpPr>
          <p:nvPr/>
        </p:nvSpPr>
        <p:spPr>
          <a:xfrm>
            <a:off x="838200" y="10514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srgbClr val="192857"/>
                </a:solidFill>
                <a:latin typeface="Lato" panose="020F0502020204030203"/>
              </a:rPr>
              <a:t>Questions?</a:t>
            </a:r>
            <a:endParaRPr lang="en-US" sz="8000" dirty="0">
              <a:solidFill>
                <a:srgbClr val="192857"/>
              </a:solidFill>
              <a:latin typeface="Lato" panose="020F0502020204030203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3C5E7004-B6B3-452D-960A-C293D23A821E}"/>
              </a:ext>
            </a:extLst>
          </p:cNvPr>
          <p:cNvSpPr txBox="1">
            <a:spLocks/>
          </p:cNvSpPr>
          <p:nvPr/>
        </p:nvSpPr>
        <p:spPr>
          <a:xfrm>
            <a:off x="730624" y="4937125"/>
            <a:ext cx="10515600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192857"/>
                </a:solidFill>
                <a:latin typeface="Lato" panose="020F0502020204030203"/>
              </a:rPr>
              <a:t>Jennifer Frank</a:t>
            </a:r>
            <a:endParaRPr lang="en-US" sz="4800" dirty="0" smtClean="0">
              <a:solidFill>
                <a:srgbClr val="192857"/>
              </a:solidFill>
              <a:latin typeface="Lato" panose="020F0502020204030203"/>
            </a:endParaRPr>
          </a:p>
          <a:p>
            <a:pPr algn="ctr"/>
            <a:r>
              <a:rPr lang="en-US" sz="4800" dirty="0" smtClean="0">
                <a:solidFill>
                  <a:srgbClr val="192857"/>
                </a:solidFill>
                <a:latin typeface="Lato" panose="020F0502020204030203"/>
              </a:rPr>
              <a:t>888-566-1277</a:t>
            </a:r>
          </a:p>
          <a:p>
            <a:pPr algn="ctr"/>
            <a:r>
              <a:rPr lang="en-US" sz="4800" dirty="0" smtClean="0">
                <a:solidFill>
                  <a:srgbClr val="192857"/>
                </a:solidFill>
                <a:latin typeface="Lato" panose="020F0502020204030203"/>
              </a:rPr>
              <a:t>jfrank</a:t>
            </a:r>
            <a:r>
              <a:rPr lang="en-US" sz="4800" dirty="0" smtClean="0">
                <a:solidFill>
                  <a:srgbClr val="192857"/>
                </a:solidFill>
                <a:latin typeface="Lato" panose="020F0502020204030203"/>
              </a:rPr>
              <a:t>@hintonburdick.com</a:t>
            </a:r>
            <a:endParaRPr lang="en-US" sz="4800" dirty="0">
              <a:solidFill>
                <a:srgbClr val="192857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2495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24BFF-33B7-4EA1-84EB-4CB9B502B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AF384E-A513-3F4D-813C-B21F1AF285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7EE0B-3362-4966-B990-5A02F71A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HintonBurdick.com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92857"/>
                </a:solidFill>
                <a:latin typeface="Lato" panose="020F0502020204030203"/>
              </a:rPr>
              <a:t>Independent Auditors Report</a:t>
            </a:r>
            <a:r>
              <a:rPr lang="en-US" dirty="0">
                <a:solidFill>
                  <a:srgbClr val="192857"/>
                </a:solidFill>
                <a:latin typeface="Lato" panose="020F0502020204030203"/>
              </a:rPr>
              <a:t> </a:t>
            </a:r>
          </a:p>
          <a:p>
            <a:pPr lvl="1">
              <a:defRPr/>
            </a:pPr>
            <a:r>
              <a:rPr lang="en-US" dirty="0">
                <a:solidFill>
                  <a:srgbClr val="192857"/>
                </a:solidFill>
                <a:latin typeface="Lato" panose="020F0502020204030203"/>
              </a:rPr>
              <a:t>Unmodified or “clean opinion</a:t>
            </a:r>
            <a:r>
              <a:rPr lang="en-US" dirty="0" smtClean="0">
                <a:solidFill>
                  <a:srgbClr val="192857"/>
                </a:solidFill>
                <a:latin typeface="Lato" panose="020F0502020204030203"/>
              </a:rPr>
              <a:t>”. </a:t>
            </a:r>
            <a:endParaRPr lang="en-US" dirty="0">
              <a:solidFill>
                <a:srgbClr val="192857"/>
              </a:solidFill>
              <a:latin typeface="Lato" panose="020F0502020204030203"/>
            </a:endParaRPr>
          </a:p>
          <a:p>
            <a:pPr>
              <a:defRPr/>
            </a:pPr>
            <a:r>
              <a:rPr lang="en-US" b="1" dirty="0">
                <a:solidFill>
                  <a:srgbClr val="192857"/>
                </a:solidFill>
                <a:latin typeface="Lato" panose="020F0502020204030203"/>
              </a:rPr>
              <a:t>Report on Compliance and on Internal Control over Financial Reporting</a:t>
            </a:r>
            <a:endParaRPr lang="en-US" dirty="0">
              <a:solidFill>
                <a:srgbClr val="192857"/>
              </a:solidFill>
              <a:latin typeface="Lato" panose="020F0502020204030203"/>
            </a:endParaRPr>
          </a:p>
          <a:p>
            <a:pPr lvl="1">
              <a:defRPr/>
            </a:pPr>
            <a:r>
              <a:rPr lang="en-US" dirty="0">
                <a:solidFill>
                  <a:srgbClr val="192857"/>
                </a:solidFill>
                <a:latin typeface="Lato" panose="020F0502020204030203"/>
              </a:rPr>
              <a:t>No material weaknesses noted. </a:t>
            </a:r>
          </a:p>
          <a:p>
            <a:pPr lvl="1">
              <a:defRPr/>
            </a:pPr>
            <a:r>
              <a:rPr lang="en-US" dirty="0" smtClean="0">
                <a:solidFill>
                  <a:srgbClr val="192857"/>
                </a:solidFill>
                <a:latin typeface="Lato" panose="020F0502020204030203"/>
              </a:rPr>
              <a:t>No </a:t>
            </a:r>
            <a:r>
              <a:rPr lang="en-US" dirty="0">
                <a:solidFill>
                  <a:srgbClr val="192857"/>
                </a:solidFill>
                <a:latin typeface="Lato" panose="020F0502020204030203"/>
              </a:rPr>
              <a:t>significant </a:t>
            </a:r>
            <a:r>
              <a:rPr lang="en-US" dirty="0" smtClean="0">
                <a:solidFill>
                  <a:srgbClr val="192857"/>
                </a:solidFill>
                <a:latin typeface="Lato" panose="020F0502020204030203"/>
              </a:rPr>
              <a:t>deficiencies </a:t>
            </a:r>
            <a:r>
              <a:rPr lang="en-US" dirty="0">
                <a:solidFill>
                  <a:srgbClr val="192857"/>
                </a:solidFill>
                <a:latin typeface="Lato" panose="020F0502020204030203"/>
              </a:rPr>
              <a:t>noted</a:t>
            </a:r>
            <a:r>
              <a:rPr lang="en-US" dirty="0" smtClean="0">
                <a:solidFill>
                  <a:srgbClr val="192857"/>
                </a:solidFill>
                <a:latin typeface="Lato" panose="020F0502020204030203"/>
              </a:rPr>
              <a:t>.</a:t>
            </a:r>
          </a:p>
          <a:p>
            <a:r>
              <a:rPr lang="en-US" b="1" dirty="0" smtClean="0">
                <a:solidFill>
                  <a:srgbClr val="192857"/>
                </a:solidFill>
                <a:latin typeface="Lato" panose="020F0502020204030203"/>
              </a:rPr>
              <a:t>State Compliance Report</a:t>
            </a:r>
          </a:p>
          <a:p>
            <a:pPr lvl="1"/>
            <a:r>
              <a:rPr lang="en-US" dirty="0" smtClean="0">
                <a:solidFill>
                  <a:srgbClr val="192857"/>
                </a:solidFill>
                <a:latin typeface="Lato" panose="020F0502020204030203"/>
              </a:rPr>
              <a:t>The </a:t>
            </a:r>
            <a:r>
              <a:rPr lang="en-US" dirty="0" smtClean="0">
                <a:solidFill>
                  <a:srgbClr val="192857"/>
                </a:solidFill>
                <a:latin typeface="Lato" panose="020F0502020204030203"/>
              </a:rPr>
              <a:t>General Grants Fund over </a:t>
            </a:r>
            <a:r>
              <a:rPr lang="en-US" dirty="0" smtClean="0">
                <a:solidFill>
                  <a:srgbClr val="192857"/>
                </a:solidFill>
                <a:latin typeface="Lato" panose="020F0502020204030203"/>
              </a:rPr>
              <a:t>expended its budget by </a:t>
            </a:r>
            <a:r>
              <a:rPr lang="en-US" dirty="0" smtClean="0">
                <a:solidFill>
                  <a:srgbClr val="192857"/>
                </a:solidFill>
                <a:latin typeface="Lato" panose="020F0502020204030203"/>
              </a:rPr>
              <a:t>$12,994.</a:t>
            </a:r>
            <a:endParaRPr lang="en-US" dirty="0" smtClean="0">
              <a:solidFill>
                <a:srgbClr val="192857"/>
              </a:solidFill>
              <a:latin typeface="Lato" panose="020F0502020204030203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5E7004-B6B3-452D-960A-C293D23A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498178"/>
                </a:solidFill>
                <a:latin typeface="Lato" panose="020F0502020204030203"/>
              </a:rPr>
              <a:t>Audit Reports</a:t>
            </a:r>
          </a:p>
        </p:txBody>
      </p:sp>
    </p:spTree>
    <p:extLst>
      <p:ext uri="{BB962C8B-B14F-4D97-AF65-F5344CB8AC3E}">
        <p14:creationId xmlns:p14="http://schemas.microsoft.com/office/powerpoint/2010/main" val="3362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24BFF-33B7-4EA1-84EB-4CB9B502B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AF384E-A513-3F4D-813C-B21F1AF285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7EE0B-3362-4966-B990-5A02F71A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HintonBurdick.com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353"/>
            <a:ext cx="10515600" cy="3980610"/>
          </a:xfrm>
        </p:spPr>
        <p:txBody>
          <a:bodyPr/>
          <a:lstStyle/>
          <a:p>
            <a:pPr>
              <a:defRPr/>
            </a:pPr>
            <a:endParaRPr lang="en-US" b="1" dirty="0" smtClean="0">
              <a:solidFill>
                <a:srgbClr val="192857"/>
              </a:solidFill>
              <a:latin typeface="Lato" panose="020F0502020204030203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Total net position (equity) was </a:t>
            </a: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$7,810,202. </a:t>
            </a:r>
            <a:endParaRPr lang="en-US" sz="3600" dirty="0">
              <a:solidFill>
                <a:srgbClr val="192857"/>
              </a:solidFill>
              <a:latin typeface="Lato" panose="020F0502020204030203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Over time, increases or decreases in net position are indicators of whether the financial health of the City is improving or deteriorating. </a:t>
            </a:r>
            <a:endParaRPr lang="en-US" sz="3600" dirty="0">
              <a:solidFill>
                <a:srgbClr val="192857"/>
              </a:solidFill>
              <a:latin typeface="Lato" panose="020F0502020204030203"/>
            </a:endParaRPr>
          </a:p>
          <a:p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The City’s net position </a:t>
            </a: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de</a:t>
            </a: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creased </a:t>
            </a: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by </a:t>
            </a: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$1,215,070 </a:t>
            </a: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for the year ending June 30, </a:t>
            </a: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2019. </a:t>
            </a:r>
            <a:endParaRPr lang="en-US" sz="3600" dirty="0">
              <a:solidFill>
                <a:srgbClr val="192857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5E7004-B6B3-452D-960A-C293D23A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4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rgbClr val="498178"/>
                </a:solidFill>
                <a:latin typeface="Lato" panose="020F0502020204030203"/>
              </a:rPr>
              <a:t>Government-Wide Financial Highlights</a:t>
            </a:r>
            <a:endParaRPr lang="en-US" sz="8000" dirty="0">
              <a:solidFill>
                <a:srgbClr val="498178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3018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838200" y="4814047"/>
            <a:ext cx="10515600" cy="1434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The General Fund continues to report a healthy fund balance.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In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2019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fund balance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de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creased $242,122.</a:t>
            </a:r>
            <a:endParaRPr lang="en-US" sz="2000" b="1" dirty="0">
              <a:solidFill>
                <a:srgbClr val="192857"/>
              </a:solidFill>
              <a:latin typeface="Lato" panose="020F0502020204030203"/>
            </a:endParaRPr>
          </a:p>
          <a:p>
            <a:pPr lvl="1">
              <a:defRPr/>
            </a:pPr>
            <a:r>
              <a:rPr lang="en-US" sz="1600" b="1" dirty="0" smtClean="0">
                <a:solidFill>
                  <a:srgbClr val="192857"/>
                </a:solidFill>
                <a:latin typeface="Lato" panose="020F0502020204030203"/>
              </a:rPr>
              <a:t>$2,000,000 of the City’s fund balance has been committed for the construction of City Hall.</a:t>
            </a:r>
            <a:endParaRPr lang="en-US" sz="1600" b="1" dirty="0" smtClean="0">
              <a:solidFill>
                <a:srgbClr val="192857"/>
              </a:solidFill>
              <a:latin typeface="Lato" panose="020F0502020204030203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192857"/>
                </a:solidFill>
              </a:rPr>
              <a:t>(Keep in mind that fund balance represents equity based on a current measurement focus, i.e., capital assets and long-term debt are not considered)</a:t>
            </a:r>
            <a:r>
              <a:rPr lang="en-US" altLang="en-US" sz="2000" dirty="0">
                <a:solidFill>
                  <a:srgbClr val="192857"/>
                </a:solidFill>
                <a:latin typeface="Verdana" panose="020B0604030504040204" pitchFamily="34" charset="0"/>
              </a:rPr>
              <a:t> </a:t>
            </a:r>
          </a:p>
          <a:p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68" y="184721"/>
            <a:ext cx="7560161" cy="446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178859" y="5477436"/>
            <a:ext cx="10515600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b="1" dirty="0" smtClean="0">
              <a:solidFill>
                <a:srgbClr val="498178"/>
              </a:solidFill>
              <a:latin typeface="Lato" panose="020F0502020204030203"/>
            </a:endParaRPr>
          </a:p>
          <a:p>
            <a:r>
              <a:rPr lang="en-US" altLang="en-US" sz="2000" b="1" dirty="0" smtClean="0">
                <a:solidFill>
                  <a:srgbClr val="192857"/>
                </a:solidFill>
              </a:rPr>
              <a:t>The large increase in cash </a:t>
            </a:r>
            <a:r>
              <a:rPr lang="en-US" altLang="en-US" sz="2000" b="1" dirty="0" smtClean="0">
                <a:solidFill>
                  <a:srgbClr val="192857"/>
                </a:solidFill>
              </a:rPr>
              <a:t>in 2018 was due </a:t>
            </a:r>
            <a:r>
              <a:rPr lang="en-US" altLang="en-US" sz="2000" b="1" dirty="0" smtClean="0">
                <a:solidFill>
                  <a:srgbClr val="192857"/>
                </a:solidFill>
              </a:rPr>
              <a:t>to </a:t>
            </a:r>
            <a:r>
              <a:rPr lang="en-US" altLang="en-US" sz="2000" b="1" dirty="0" smtClean="0">
                <a:solidFill>
                  <a:srgbClr val="192857"/>
                </a:solidFill>
              </a:rPr>
              <a:t>insurance proceeds (approximately $50k was received in fiscal year 2019 from insurance proceeds).</a:t>
            </a:r>
            <a:r>
              <a:rPr lang="en-US" altLang="en-US" sz="2000" b="1" dirty="0" smtClean="0">
                <a:solidFill>
                  <a:srgbClr val="192857"/>
                </a:solidFill>
                <a:latin typeface="Verdana" panose="020B0604030504040204" pitchFamily="34" charset="0"/>
              </a:rPr>
              <a:t> </a:t>
            </a:r>
            <a:endParaRPr lang="en-US" altLang="en-US" sz="2000" b="1" dirty="0">
              <a:solidFill>
                <a:srgbClr val="192857"/>
              </a:solidFill>
              <a:latin typeface="Verdana" panose="020B0604030504040204" pitchFamily="34" charset="0"/>
            </a:endParaRPr>
          </a:p>
          <a:p>
            <a:endParaRPr lang="en-US" sz="2000" b="1" dirty="0">
              <a:solidFill>
                <a:srgbClr val="19285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95" y="378758"/>
            <a:ext cx="8193069" cy="497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178859" y="5477436"/>
            <a:ext cx="9713259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General Fund revenues and expenditures are normally expected to break even over time.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Cumulatively, over the past five years, expenditures have exceeded revenues by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$518k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(excluding insurance proceeds).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07" y="632235"/>
            <a:ext cx="9300346" cy="46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924BFF-33B7-4EA1-84EB-4CB9B502B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AF384E-A513-3F4D-813C-B21F1AF285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7EE0B-3362-4966-B990-5A02F71A8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HintonBurdick.com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353"/>
            <a:ext cx="10515600" cy="398061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b="1" dirty="0" smtClean="0">
              <a:solidFill>
                <a:srgbClr val="498178"/>
              </a:solidFill>
              <a:latin typeface="Lato" panose="020F0502020204030203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Enterprise Funds are reported on the full accrual basis of accounting. </a:t>
            </a:r>
            <a:endParaRPr lang="en-US" sz="3600" dirty="0">
              <a:solidFill>
                <a:srgbClr val="192857"/>
              </a:solidFill>
              <a:latin typeface="Lato" panose="020F0502020204030203"/>
            </a:endParaRPr>
          </a:p>
          <a:p>
            <a:pPr lvl="2">
              <a:defRPr/>
            </a:pPr>
            <a:r>
              <a:rPr lang="en-US" sz="2800" dirty="0" smtClean="0">
                <a:solidFill>
                  <a:srgbClr val="192857"/>
                </a:solidFill>
                <a:latin typeface="Lato" panose="020F0502020204030203"/>
              </a:rPr>
              <a:t>This is to provide for depreciation and future capital requirements. </a:t>
            </a:r>
          </a:p>
          <a:p>
            <a:pPr lvl="2">
              <a:defRPr/>
            </a:pPr>
            <a:r>
              <a:rPr lang="en-US" sz="2800" dirty="0" smtClean="0">
                <a:solidFill>
                  <a:srgbClr val="192857"/>
                </a:solidFill>
                <a:latin typeface="Lato" panose="020F0502020204030203"/>
              </a:rPr>
              <a:t>Enterprise Funds should report revenues in excess of expenditures.</a:t>
            </a:r>
            <a:r>
              <a:rPr lang="en-US" sz="3600" dirty="0" smtClean="0">
                <a:solidFill>
                  <a:srgbClr val="192857"/>
                </a:solidFill>
                <a:latin typeface="Lato" panose="020F0502020204030203"/>
              </a:rPr>
              <a:t> </a:t>
            </a:r>
            <a:endParaRPr lang="en-US" sz="3600" dirty="0">
              <a:solidFill>
                <a:srgbClr val="192857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5E7004-B6B3-452D-960A-C293D23A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498178"/>
                </a:solidFill>
                <a:latin typeface="Lato" panose="020F0502020204030203"/>
              </a:rPr>
              <a:t>Enterprise Funds</a:t>
            </a:r>
            <a:endParaRPr lang="en-US" sz="8000" dirty="0">
              <a:solidFill>
                <a:srgbClr val="498178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1269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178859" y="5271247"/>
            <a:ext cx="9713259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Cumulatively, over the past five years, revenues have exceeded expenses by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$646,582. </a:t>
            </a:r>
            <a:endParaRPr lang="en-US" sz="2000" b="1" dirty="0" smtClean="0">
              <a:solidFill>
                <a:srgbClr val="192857"/>
              </a:solidFill>
              <a:latin typeface="Lato" panose="020F0502020204030203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In fiscal year 2015, the Fund received $1,985,584 in grant revenue.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If the grant revenue is disregarded, the Fund would have cumulatively reported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$1,339,002 </a:t>
            </a:r>
            <a:r>
              <a:rPr lang="en-US" sz="2000" b="1" dirty="0" smtClean="0">
                <a:solidFill>
                  <a:srgbClr val="192857"/>
                </a:solidFill>
                <a:latin typeface="Lato" panose="020F0502020204030203"/>
              </a:rPr>
              <a:t>of expenses in excess of revenues.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27" y="380551"/>
            <a:ext cx="9100074" cy="45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79451-A3D9-4DB4-B5AB-92F581A5E554}"/>
              </a:ext>
            </a:extLst>
          </p:cNvPr>
          <p:cNvSpPr txBox="1">
            <a:spLocks/>
          </p:cNvSpPr>
          <p:nvPr/>
        </p:nvSpPr>
        <p:spPr>
          <a:xfrm>
            <a:off x="1178859" y="4696401"/>
            <a:ext cx="10515600" cy="1084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b="1" dirty="0" smtClean="0">
              <a:solidFill>
                <a:srgbClr val="498178"/>
              </a:solidFill>
              <a:latin typeface="Lato" panose="020F0502020204030203"/>
            </a:endParaRPr>
          </a:p>
          <a:p>
            <a:r>
              <a:rPr lang="en-US" altLang="en-US" sz="2000" b="1" dirty="0" smtClean="0">
                <a:solidFill>
                  <a:srgbClr val="192857"/>
                </a:solidFill>
              </a:rPr>
              <a:t>The Wastewater Fund has reported relatively stable cash balances for four out the past five years.</a:t>
            </a:r>
          </a:p>
          <a:p>
            <a:r>
              <a:rPr lang="en-US" altLang="en-US" sz="2000" b="1" dirty="0">
                <a:solidFill>
                  <a:srgbClr val="192857"/>
                </a:solidFill>
              </a:rPr>
              <a:t>The large decrease in cash reported in </a:t>
            </a:r>
            <a:r>
              <a:rPr lang="en-US" altLang="en-US" sz="2000" b="1" dirty="0" smtClean="0">
                <a:solidFill>
                  <a:srgbClr val="192857"/>
                </a:solidFill>
              </a:rPr>
              <a:t>2018 </a:t>
            </a:r>
            <a:r>
              <a:rPr lang="en-US" altLang="en-US" sz="2000" b="1" dirty="0">
                <a:solidFill>
                  <a:srgbClr val="192857"/>
                </a:solidFill>
              </a:rPr>
              <a:t>is a result of retiring outstanding debt.  </a:t>
            </a:r>
          </a:p>
          <a:p>
            <a:r>
              <a:rPr lang="en-US" altLang="en-US" sz="2000" b="1" dirty="0">
                <a:solidFill>
                  <a:srgbClr val="192857"/>
                </a:solidFill>
              </a:rPr>
              <a:t>At the beginning of </a:t>
            </a:r>
            <a:r>
              <a:rPr lang="en-US" altLang="en-US" sz="2000" b="1" dirty="0" smtClean="0">
                <a:solidFill>
                  <a:srgbClr val="192857"/>
                </a:solidFill>
              </a:rPr>
              <a:t>2018</a:t>
            </a:r>
            <a:r>
              <a:rPr lang="en-US" altLang="en-US" sz="2000" b="1" dirty="0" smtClean="0">
                <a:solidFill>
                  <a:srgbClr val="192857"/>
                </a:solidFill>
              </a:rPr>
              <a:t> </a:t>
            </a:r>
            <a:r>
              <a:rPr lang="en-US" altLang="en-US" sz="2000" b="1" dirty="0">
                <a:solidFill>
                  <a:srgbClr val="192857"/>
                </a:solidFill>
              </a:rPr>
              <a:t>year outstanding loans and bonds were $</a:t>
            </a:r>
            <a:r>
              <a:rPr lang="en-US" altLang="en-US" sz="2000" b="1" dirty="0" smtClean="0">
                <a:solidFill>
                  <a:srgbClr val="192857"/>
                </a:solidFill>
              </a:rPr>
              <a:t>11,086,034.</a:t>
            </a:r>
            <a:endParaRPr lang="en-US" altLang="en-US" sz="2000" b="1" dirty="0">
              <a:solidFill>
                <a:srgbClr val="192857"/>
              </a:solidFill>
            </a:endParaRPr>
          </a:p>
          <a:p>
            <a:r>
              <a:rPr lang="en-US" altLang="en-US" sz="2000" b="1" dirty="0">
                <a:solidFill>
                  <a:srgbClr val="192857"/>
                </a:solidFill>
              </a:rPr>
              <a:t>At the end of </a:t>
            </a:r>
            <a:r>
              <a:rPr lang="en-US" altLang="en-US" sz="2000" b="1" dirty="0" smtClean="0">
                <a:solidFill>
                  <a:srgbClr val="192857"/>
                </a:solidFill>
              </a:rPr>
              <a:t>2018 outstanding </a:t>
            </a:r>
            <a:r>
              <a:rPr lang="en-US" altLang="en-US" sz="2000" b="1" dirty="0">
                <a:solidFill>
                  <a:srgbClr val="192857"/>
                </a:solidFill>
              </a:rPr>
              <a:t>loans and bonds were $8,621,104.</a:t>
            </a:r>
          </a:p>
          <a:p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355225"/>
            <a:ext cx="7951520" cy="44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intonBurdick 9">
      <a:dk1>
        <a:srgbClr val="192857"/>
      </a:dk1>
      <a:lt1>
        <a:srgbClr val="CCDAD4"/>
      </a:lt1>
      <a:dk2>
        <a:srgbClr val="004F6D"/>
      </a:dk2>
      <a:lt2>
        <a:srgbClr val="FFFFFF"/>
      </a:lt2>
      <a:accent1>
        <a:srgbClr val="006D62"/>
      </a:accent1>
      <a:accent2>
        <a:srgbClr val="6695A7"/>
      </a:accent2>
      <a:accent3>
        <a:srgbClr val="8A8A8A"/>
      </a:accent3>
      <a:accent4>
        <a:srgbClr val="5B4C2A"/>
      </a:accent4>
      <a:accent5>
        <a:srgbClr val="BA8242"/>
      </a:accent5>
      <a:accent6>
        <a:srgbClr val="737C45"/>
      </a:accent6>
      <a:hlink>
        <a:srgbClr val="D7860D"/>
      </a:hlink>
      <a:folHlink>
        <a:srgbClr val="6695A7"/>
      </a:folHlink>
    </a:clrScheme>
    <a:fontScheme name="Custom 7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491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Lato</vt:lpstr>
      <vt:lpstr>Lato Black</vt:lpstr>
      <vt:lpstr>Lato Light</vt:lpstr>
      <vt:lpstr>Verdana</vt:lpstr>
      <vt:lpstr>Office Theme</vt:lpstr>
      <vt:lpstr>PowerPoint Presentation</vt:lpstr>
      <vt:lpstr>Audit Reports</vt:lpstr>
      <vt:lpstr>Government-Wide Financial Highlights</vt:lpstr>
      <vt:lpstr>PowerPoint Presentation</vt:lpstr>
      <vt:lpstr>PowerPoint Presentation</vt:lpstr>
      <vt:lpstr>PowerPoint Presentation</vt:lpstr>
      <vt:lpstr>Enterprise Funds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Karlstrum</dc:creator>
  <cp:lastModifiedBy>Steven Palmer</cp:lastModifiedBy>
  <cp:revision>66</cp:revision>
  <dcterms:created xsi:type="dcterms:W3CDTF">2018-02-21T16:53:44Z</dcterms:created>
  <dcterms:modified xsi:type="dcterms:W3CDTF">2019-12-23T22:24:53Z</dcterms:modified>
</cp:coreProperties>
</file>